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0" r:id="rId2"/>
    <p:sldId id="256" r:id="rId3"/>
    <p:sldId id="259" r:id="rId4"/>
    <p:sldId id="258" r:id="rId5"/>
    <p:sldId id="257" r:id="rId6"/>
    <p:sldId id="263" r:id="rId7"/>
    <p:sldId id="261" r:id="rId8"/>
    <p:sldId id="262" r:id="rId9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8C78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53"/>
    <p:restoredTop sz="94637"/>
  </p:normalViewPr>
  <p:slideViewPr>
    <p:cSldViewPr snapToGrid="0">
      <p:cViewPr varScale="1">
        <p:scale>
          <a:sx n="99" d="100"/>
          <a:sy n="99" d="100"/>
        </p:scale>
        <p:origin x="28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167E241-FE3E-4170-7087-F9EE068A52C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AF35A19F-01B9-939E-66AC-18EED47A441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546F6DE4-7D73-D664-A5DF-4575063920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1580E4-37A2-AC41-9D09-A5C265CF0364}" type="datetimeFigureOut">
              <a:rPr lang="nl-NL" smtClean="0"/>
              <a:t>20-09-2022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45F4E9BC-E903-6E60-E075-8F7053C7D8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267535D4-EC5C-B93C-7F4B-1D35B8999D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54EBC-8CD4-3041-B2B0-48009AFE7C2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00272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34A4C14-2AD0-58EB-5390-502BE4141C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34C7F6F0-F453-3813-AA9B-ABA29359777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3C486E31-15D0-F4F1-C34D-3C013EF6E7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1580E4-37A2-AC41-9D09-A5C265CF0364}" type="datetimeFigureOut">
              <a:rPr lang="nl-NL" smtClean="0"/>
              <a:t>20-09-2022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28695C65-5DE3-98CE-22F8-2FF5746984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61A00C8F-E68A-C327-0D8D-4112DDDAB7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54EBC-8CD4-3041-B2B0-48009AFE7C2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329434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275E67D9-434E-1238-2C62-453D3937AC2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BA4DAAE6-031A-1C20-C0B1-4A2A6E19DF5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19BD8DCB-3AE5-F336-7DA2-4003EF6080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1580E4-37A2-AC41-9D09-A5C265CF0364}" type="datetimeFigureOut">
              <a:rPr lang="nl-NL" smtClean="0"/>
              <a:t>20-09-2022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694137F6-B506-B95C-D14D-31144D5FC1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3CB83149-B1CD-BA86-F2FF-E410797B59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54EBC-8CD4-3041-B2B0-48009AFE7C2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984155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6BDF8B8-EC43-2C4E-C395-9BACC06844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52EF950B-427C-F170-234B-69A3730229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33355809-3D6A-DC41-32AF-54905DE69E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1580E4-37A2-AC41-9D09-A5C265CF0364}" type="datetimeFigureOut">
              <a:rPr lang="nl-NL" smtClean="0"/>
              <a:t>20-09-2022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7D0CB3FF-A08A-626E-3381-16450E5CD3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76BB1054-F24C-7414-E1A9-DBADC949E6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54EBC-8CD4-3041-B2B0-48009AFE7C2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23629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CAFDAF2-E5EF-0BD0-EF1E-4BCB666C33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A0FF19B2-23BA-F9D8-E40F-B6EBB11774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F50751FA-E99D-6767-9B52-05B2217C56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1580E4-37A2-AC41-9D09-A5C265CF0364}" type="datetimeFigureOut">
              <a:rPr lang="nl-NL" smtClean="0"/>
              <a:t>20-09-2022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54889A2D-5A33-B250-DD25-0C762AF3F6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5A05672F-5A72-F4BF-5CD9-AB058E4D10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54EBC-8CD4-3041-B2B0-48009AFE7C2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324983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058B880-51E7-A857-69E8-634F7CE8E2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274CCBD-32DE-7F14-CEC6-8819BCB7C4D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C17683AD-FB5B-1F55-EB39-D2CD4477C34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919BA4B9-2FAB-DA7A-5E4A-3B1FFC579E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1580E4-37A2-AC41-9D09-A5C265CF0364}" type="datetimeFigureOut">
              <a:rPr lang="nl-NL" smtClean="0"/>
              <a:t>20-09-2022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749AE4E4-811E-E718-8FB6-B4A2E0BC42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250DEBCE-9A8A-5F6C-C47F-5E53EB25D9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54EBC-8CD4-3041-B2B0-48009AFE7C2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216053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E713BE7-3F23-16DB-ADC7-EA9BEB79C8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C2D84E6B-C5BF-6B6D-4051-6971B433D1B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44CD237D-CC68-37B5-74C6-8CC9D79AA9C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1821BCC7-A3D6-B6C5-0F53-6CCB978A34E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417963F1-DE2C-162F-2229-AEC5DED1521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941F9856-0BC1-FF4B-FCD1-9E0F868935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1580E4-37A2-AC41-9D09-A5C265CF0364}" type="datetimeFigureOut">
              <a:rPr lang="nl-NL" smtClean="0"/>
              <a:t>20-09-2022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134B2B7E-34B6-BB03-FBE6-24F0A91952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1FB74846-B74C-DAA1-80E7-A3104CC4A9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54EBC-8CD4-3041-B2B0-48009AFE7C2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473458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FC3ED16-FF37-B82C-EF86-02DB32FE9E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49B886E8-0DD7-5480-3272-8C0CE75955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1580E4-37A2-AC41-9D09-A5C265CF0364}" type="datetimeFigureOut">
              <a:rPr lang="nl-NL" smtClean="0"/>
              <a:t>20-09-2022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FF32BB0E-C684-2D65-1E88-E7E1091DE4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0CE1949E-0D62-3534-2737-8ECD6E9DA7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54EBC-8CD4-3041-B2B0-48009AFE7C2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100416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704F94DC-3515-AC06-E888-41EDD3F5E2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1580E4-37A2-AC41-9D09-A5C265CF0364}" type="datetimeFigureOut">
              <a:rPr lang="nl-NL" smtClean="0"/>
              <a:t>20-09-2022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3AA676E5-886D-112C-F13A-5C1C4A91F6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F6D8757D-9DB2-5A22-9641-E9A4377DCB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54EBC-8CD4-3041-B2B0-48009AFE7C2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262840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0B76235-B990-514B-1FA7-09FC573311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1F3B97B8-8CDC-CA5D-A9A5-5A50C7E7E4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7C2C9457-DBA8-22EC-0AE2-69197F790D9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C01FFF09-3DF5-D8D8-1376-5882D68EDE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1580E4-37A2-AC41-9D09-A5C265CF0364}" type="datetimeFigureOut">
              <a:rPr lang="nl-NL" smtClean="0"/>
              <a:t>20-09-2022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85EA56E5-FF6C-9072-F8FD-40AEF0C9E8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8AE4D817-B77E-E7EA-57FB-D2A14DD0F6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54EBC-8CD4-3041-B2B0-48009AFE7C2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333202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59D94F5-3EDE-0186-0A31-05D4042E4D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3CCAD8A5-D126-CBA2-A01A-8A23CFAC6BA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FD15A4CB-65B4-1C1C-B635-0D9B03AD167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3B8AED37-4E4B-81F7-BE13-A3FD6DB7B7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1580E4-37A2-AC41-9D09-A5C265CF0364}" type="datetimeFigureOut">
              <a:rPr lang="nl-NL" smtClean="0"/>
              <a:t>20-09-2022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C2818202-5147-BBAE-1A93-E3B87F222B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461709C0-54E5-ABEF-2EBA-96C02FCFE3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54EBC-8CD4-3041-B2B0-48009AFE7C2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537527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C5FC0B59-ADAA-63EB-4C0C-0C9FB8629B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962FD39C-08C0-2680-32E2-3776D1AA8B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D0573492-5439-8473-1735-6E56D26A663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1580E4-37A2-AC41-9D09-A5C265CF0364}" type="datetimeFigureOut">
              <a:rPr lang="nl-NL" smtClean="0"/>
              <a:t>20-09-2022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137B61CB-0A3B-D130-63FE-578A655E8B2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561E8B96-DC27-F241-1183-907A316E092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954EBC-8CD4-3041-B2B0-48009AFE7C2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214525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bam-wonen.nl/category/uncategorized/page/7/" TargetMode="Externa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>
            <a:extLst>
              <a:ext uri="{FF2B5EF4-FFF2-40B4-BE49-F238E27FC236}">
                <a16:creationId xmlns:a16="http://schemas.microsoft.com/office/drawing/2014/main" id="{4B6B3988-693B-D5BB-33F2-2025E21D8758}"/>
              </a:ext>
            </a:extLst>
          </p:cNvPr>
          <p:cNvSpPr txBox="1"/>
          <p:nvPr/>
        </p:nvSpPr>
        <p:spPr>
          <a:xfrm>
            <a:off x="1133856" y="950976"/>
            <a:ext cx="227979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3600" dirty="0"/>
              <a:t>Lesindeling</a:t>
            </a:r>
          </a:p>
        </p:txBody>
      </p:sp>
      <p:sp>
        <p:nvSpPr>
          <p:cNvPr id="3" name="Tekstvak 2">
            <a:extLst>
              <a:ext uri="{FF2B5EF4-FFF2-40B4-BE49-F238E27FC236}">
                <a16:creationId xmlns:a16="http://schemas.microsoft.com/office/drawing/2014/main" id="{F57227F5-75F7-866E-A771-62C358EEF947}"/>
              </a:ext>
            </a:extLst>
          </p:cNvPr>
          <p:cNvSpPr txBox="1"/>
          <p:nvPr/>
        </p:nvSpPr>
        <p:spPr>
          <a:xfrm>
            <a:off x="1152144" y="2048256"/>
            <a:ext cx="310578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Toelichting:</a:t>
            </a:r>
          </a:p>
          <a:p>
            <a:r>
              <a:rPr lang="nl-NL" dirty="0"/>
              <a:t>Opzet ‘Plan van aanpak’ maken</a:t>
            </a:r>
          </a:p>
        </p:txBody>
      </p:sp>
      <p:sp>
        <p:nvSpPr>
          <p:cNvPr id="4" name="Tekstvak 3">
            <a:extLst>
              <a:ext uri="{FF2B5EF4-FFF2-40B4-BE49-F238E27FC236}">
                <a16:creationId xmlns:a16="http://schemas.microsoft.com/office/drawing/2014/main" id="{34018707-8A60-02D5-7042-4AE7204EC1A6}"/>
              </a:ext>
            </a:extLst>
          </p:cNvPr>
          <p:cNvSpPr txBox="1"/>
          <p:nvPr/>
        </p:nvSpPr>
        <p:spPr>
          <a:xfrm>
            <a:off x="1133856" y="3429000"/>
            <a:ext cx="390895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Uitreiking interieur</a:t>
            </a:r>
          </a:p>
          <a:p>
            <a:r>
              <a:rPr lang="nl-NL" dirty="0"/>
              <a:t>Onderzoek naar planten in het interieur</a:t>
            </a:r>
          </a:p>
        </p:txBody>
      </p:sp>
      <p:sp>
        <p:nvSpPr>
          <p:cNvPr id="5" name="Tekstvak 4">
            <a:extLst>
              <a:ext uri="{FF2B5EF4-FFF2-40B4-BE49-F238E27FC236}">
                <a16:creationId xmlns:a16="http://schemas.microsoft.com/office/drawing/2014/main" id="{FF9D6867-4AC3-B763-C69E-E4A8FA547F4C}"/>
              </a:ext>
            </a:extLst>
          </p:cNvPr>
          <p:cNvSpPr txBox="1"/>
          <p:nvPr/>
        </p:nvSpPr>
        <p:spPr>
          <a:xfrm>
            <a:off x="1133856" y="4618613"/>
            <a:ext cx="575612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Werken aan moodboard/ passend bij ruimte opdrachtgever</a:t>
            </a:r>
          </a:p>
          <a:p>
            <a:r>
              <a:rPr lang="nl-NL" dirty="0"/>
              <a:t>Basisvorm afmaken- sfeermaterialen verzamelen</a:t>
            </a:r>
          </a:p>
        </p:txBody>
      </p:sp>
      <p:sp>
        <p:nvSpPr>
          <p:cNvPr id="6" name="Tekstvak 5">
            <a:extLst>
              <a:ext uri="{FF2B5EF4-FFF2-40B4-BE49-F238E27FC236}">
                <a16:creationId xmlns:a16="http://schemas.microsoft.com/office/drawing/2014/main" id="{40103F6A-F3D7-9870-708A-86B9CB0F9AA0}"/>
              </a:ext>
            </a:extLst>
          </p:cNvPr>
          <p:cNvSpPr txBox="1"/>
          <p:nvPr/>
        </p:nvSpPr>
        <p:spPr>
          <a:xfrm>
            <a:off x="1152144" y="5876887"/>
            <a:ext cx="30808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Uitleg werkvorm praktijklessen</a:t>
            </a:r>
          </a:p>
        </p:txBody>
      </p:sp>
    </p:spTree>
    <p:extLst>
      <p:ext uri="{BB962C8B-B14F-4D97-AF65-F5344CB8AC3E}">
        <p14:creationId xmlns:p14="http://schemas.microsoft.com/office/powerpoint/2010/main" val="12287506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 descr="groentinten">
            <a:hlinkClick r:id="rId2"/>
            <a:extLst>
              <a:ext uri="{FF2B5EF4-FFF2-40B4-BE49-F238E27FC236}">
                <a16:creationId xmlns:a16="http://schemas.microsoft.com/office/drawing/2014/main" id="{7C7AD5C9-6775-0DB0-4E6F-CA5D569E9708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00184" y="477837"/>
            <a:ext cx="4164965" cy="5902325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Tekstvak 4">
            <a:extLst>
              <a:ext uri="{FF2B5EF4-FFF2-40B4-BE49-F238E27FC236}">
                <a16:creationId xmlns:a16="http://schemas.microsoft.com/office/drawing/2014/main" id="{11E80426-EE50-0426-3896-78A52520CA2A}"/>
              </a:ext>
            </a:extLst>
          </p:cNvPr>
          <p:cNvSpPr txBox="1"/>
          <p:nvPr/>
        </p:nvSpPr>
        <p:spPr>
          <a:xfrm>
            <a:off x="1326524" y="1429555"/>
            <a:ext cx="5254452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NL" sz="4000" dirty="0"/>
              <a:t>Hoe schrijf ik het verslag</a:t>
            </a:r>
          </a:p>
          <a:p>
            <a:pPr algn="ctr"/>
            <a:r>
              <a:rPr lang="nl-NL" sz="4000" dirty="0"/>
              <a:t>Toets 3</a:t>
            </a:r>
          </a:p>
        </p:txBody>
      </p:sp>
    </p:spTree>
    <p:extLst>
      <p:ext uri="{BB962C8B-B14F-4D97-AF65-F5344CB8AC3E}">
        <p14:creationId xmlns:p14="http://schemas.microsoft.com/office/powerpoint/2010/main" val="37387454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>
            <a:extLst>
              <a:ext uri="{FF2B5EF4-FFF2-40B4-BE49-F238E27FC236}">
                <a16:creationId xmlns:a16="http://schemas.microsoft.com/office/drawing/2014/main" id="{8CB07C34-68E6-9AD3-6E4B-88C00945FBF6}"/>
              </a:ext>
            </a:extLst>
          </p:cNvPr>
          <p:cNvSpPr txBox="1"/>
          <p:nvPr/>
        </p:nvSpPr>
        <p:spPr>
          <a:xfrm>
            <a:off x="2403515" y="2505670"/>
            <a:ext cx="7384970" cy="1846659"/>
          </a:xfrm>
          <a:prstGeom prst="rect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nl-NL" sz="2400" b="1" dirty="0"/>
              <a:t>BG42+</a:t>
            </a:r>
          </a:p>
          <a:p>
            <a:endParaRPr lang="nl-NL" dirty="0"/>
          </a:p>
          <a:p>
            <a:r>
              <a:rPr lang="nl-NL" dirty="0"/>
              <a:t>Maak een verslagindeling aan de hand van het beoordelingsformulier toets 3</a:t>
            </a:r>
          </a:p>
          <a:p>
            <a:r>
              <a:rPr lang="nl-NL" dirty="0"/>
              <a:t>De groene keten.</a:t>
            </a:r>
          </a:p>
          <a:p>
            <a:endParaRPr lang="nl-NL" dirty="0"/>
          </a:p>
          <a:p>
            <a:r>
              <a:rPr lang="nl-NL" dirty="0"/>
              <a:t>Werk de acquisitie uit in je verslag en het plan van aanpak.</a:t>
            </a:r>
          </a:p>
        </p:txBody>
      </p:sp>
    </p:spTree>
    <p:extLst>
      <p:ext uri="{BB962C8B-B14F-4D97-AF65-F5344CB8AC3E}">
        <p14:creationId xmlns:p14="http://schemas.microsoft.com/office/powerpoint/2010/main" val="10866518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kstvak 6">
            <a:extLst>
              <a:ext uri="{FF2B5EF4-FFF2-40B4-BE49-F238E27FC236}">
                <a16:creationId xmlns:a16="http://schemas.microsoft.com/office/drawing/2014/main" id="{6207B069-94C1-C47D-9429-6D455D0D1662}"/>
              </a:ext>
            </a:extLst>
          </p:cNvPr>
          <p:cNvSpPr txBox="1"/>
          <p:nvPr/>
        </p:nvSpPr>
        <p:spPr>
          <a:xfrm>
            <a:off x="7059664" y="6375989"/>
            <a:ext cx="41831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highlight>
                  <a:srgbClr val="78C781"/>
                </a:highlight>
              </a:rPr>
              <a:t>Gebruik ‘Checklist verslag’  in de lesbundel</a:t>
            </a:r>
          </a:p>
        </p:txBody>
      </p:sp>
      <p:sp>
        <p:nvSpPr>
          <p:cNvPr id="8" name="Tekstvak 7">
            <a:extLst>
              <a:ext uri="{FF2B5EF4-FFF2-40B4-BE49-F238E27FC236}">
                <a16:creationId xmlns:a16="http://schemas.microsoft.com/office/drawing/2014/main" id="{E0EF7446-FC99-0590-2141-BA3FCC4FF4B4}"/>
              </a:ext>
            </a:extLst>
          </p:cNvPr>
          <p:cNvSpPr txBox="1"/>
          <p:nvPr/>
        </p:nvSpPr>
        <p:spPr>
          <a:xfrm>
            <a:off x="798957" y="2568242"/>
            <a:ext cx="1613775" cy="2308324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nl-NL" dirty="0"/>
              <a:t>Titelpagina</a:t>
            </a:r>
          </a:p>
          <a:p>
            <a:endParaRPr lang="nl-NL" dirty="0"/>
          </a:p>
          <a:p>
            <a:r>
              <a:rPr lang="nl-NL" dirty="0"/>
              <a:t>Voorwoord</a:t>
            </a:r>
          </a:p>
          <a:p>
            <a:endParaRPr lang="nl-NL" dirty="0"/>
          </a:p>
          <a:p>
            <a:r>
              <a:rPr lang="nl-NL" dirty="0"/>
              <a:t>Inhoudsopgave</a:t>
            </a:r>
          </a:p>
          <a:p>
            <a:endParaRPr lang="nl-NL" dirty="0"/>
          </a:p>
          <a:p>
            <a:r>
              <a:rPr lang="nl-NL" dirty="0"/>
              <a:t>Inleiding</a:t>
            </a:r>
          </a:p>
          <a:p>
            <a:endParaRPr lang="nl-NL" dirty="0"/>
          </a:p>
        </p:txBody>
      </p:sp>
      <p:sp>
        <p:nvSpPr>
          <p:cNvPr id="9" name="Tekstvak 8">
            <a:extLst>
              <a:ext uri="{FF2B5EF4-FFF2-40B4-BE49-F238E27FC236}">
                <a16:creationId xmlns:a16="http://schemas.microsoft.com/office/drawing/2014/main" id="{B0F493C5-C8C5-6BDB-A97C-CBF95FD78BCF}"/>
              </a:ext>
            </a:extLst>
          </p:cNvPr>
          <p:cNvSpPr txBox="1"/>
          <p:nvPr/>
        </p:nvSpPr>
        <p:spPr>
          <a:xfrm>
            <a:off x="129256" y="3263702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1</a:t>
            </a:r>
          </a:p>
        </p:txBody>
      </p:sp>
      <p:sp>
        <p:nvSpPr>
          <p:cNvPr id="10" name="Tekstvak 9">
            <a:extLst>
              <a:ext uri="{FF2B5EF4-FFF2-40B4-BE49-F238E27FC236}">
                <a16:creationId xmlns:a16="http://schemas.microsoft.com/office/drawing/2014/main" id="{C2176626-288F-63B4-B26B-EA0A06F21870}"/>
              </a:ext>
            </a:extLst>
          </p:cNvPr>
          <p:cNvSpPr txBox="1"/>
          <p:nvPr/>
        </p:nvSpPr>
        <p:spPr>
          <a:xfrm>
            <a:off x="3927325" y="1048958"/>
            <a:ext cx="1667540" cy="1754326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nl-NL" dirty="0"/>
              <a:t>Onderzoek naar beleving </a:t>
            </a:r>
          </a:p>
          <a:p>
            <a:r>
              <a:rPr lang="nl-NL" dirty="0"/>
              <a:t>Van groene decoraties en planten </a:t>
            </a:r>
            <a:r>
              <a:rPr lang="nl-NL" dirty="0" err="1"/>
              <a:t>adhv</a:t>
            </a:r>
            <a:r>
              <a:rPr lang="nl-NL" dirty="0"/>
              <a:t> </a:t>
            </a:r>
            <a:r>
              <a:rPr lang="nl-NL" dirty="0" err="1"/>
              <a:t>SDG’s</a:t>
            </a:r>
            <a:endParaRPr lang="nl-NL" dirty="0"/>
          </a:p>
        </p:txBody>
      </p:sp>
      <p:sp>
        <p:nvSpPr>
          <p:cNvPr id="11" name="Tekstvak 10">
            <a:extLst>
              <a:ext uri="{FF2B5EF4-FFF2-40B4-BE49-F238E27FC236}">
                <a16:creationId xmlns:a16="http://schemas.microsoft.com/office/drawing/2014/main" id="{1AB391F3-09A7-C6F5-4A4D-43AC77DFE8D1}"/>
              </a:ext>
            </a:extLst>
          </p:cNvPr>
          <p:cNvSpPr txBox="1"/>
          <p:nvPr/>
        </p:nvSpPr>
        <p:spPr>
          <a:xfrm>
            <a:off x="3460776" y="1412475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2</a:t>
            </a:r>
          </a:p>
        </p:txBody>
      </p:sp>
      <p:sp>
        <p:nvSpPr>
          <p:cNvPr id="12" name="Tekstvak 11">
            <a:extLst>
              <a:ext uri="{FF2B5EF4-FFF2-40B4-BE49-F238E27FC236}">
                <a16:creationId xmlns:a16="http://schemas.microsoft.com/office/drawing/2014/main" id="{5F01BD8F-C5FC-BBD5-B5E5-2B458F637095}"/>
              </a:ext>
            </a:extLst>
          </p:cNvPr>
          <p:cNvSpPr txBox="1"/>
          <p:nvPr/>
        </p:nvSpPr>
        <p:spPr>
          <a:xfrm>
            <a:off x="3929817" y="2844580"/>
            <a:ext cx="2329484" cy="1200329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nl-NL" dirty="0"/>
              <a:t>Overleg opdrachtgever</a:t>
            </a:r>
          </a:p>
          <a:p>
            <a:r>
              <a:rPr lang="nl-NL" dirty="0"/>
              <a:t>Interview</a:t>
            </a:r>
          </a:p>
          <a:p>
            <a:r>
              <a:rPr lang="nl-NL" dirty="0"/>
              <a:t>Budget</a:t>
            </a:r>
          </a:p>
          <a:p>
            <a:r>
              <a:rPr lang="nl-NL" dirty="0"/>
              <a:t>eisen</a:t>
            </a:r>
          </a:p>
        </p:txBody>
      </p:sp>
      <p:sp>
        <p:nvSpPr>
          <p:cNvPr id="13" name="Tekstvak 12">
            <a:extLst>
              <a:ext uri="{FF2B5EF4-FFF2-40B4-BE49-F238E27FC236}">
                <a16:creationId xmlns:a16="http://schemas.microsoft.com/office/drawing/2014/main" id="{2AFE3A4F-F57A-C91D-70F8-CA418BE0668A}"/>
              </a:ext>
            </a:extLst>
          </p:cNvPr>
          <p:cNvSpPr txBox="1"/>
          <p:nvPr/>
        </p:nvSpPr>
        <p:spPr>
          <a:xfrm>
            <a:off x="3564057" y="315547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3</a:t>
            </a:r>
          </a:p>
        </p:txBody>
      </p:sp>
      <p:sp>
        <p:nvSpPr>
          <p:cNvPr id="14" name="Tekstvak 13">
            <a:extLst>
              <a:ext uri="{FF2B5EF4-FFF2-40B4-BE49-F238E27FC236}">
                <a16:creationId xmlns:a16="http://schemas.microsoft.com/office/drawing/2014/main" id="{3EC6B7DB-79DE-0EF5-FCA8-D75749E8F153}"/>
              </a:ext>
            </a:extLst>
          </p:cNvPr>
          <p:cNvSpPr txBox="1"/>
          <p:nvPr/>
        </p:nvSpPr>
        <p:spPr>
          <a:xfrm>
            <a:off x="3957184" y="4310325"/>
            <a:ext cx="2329484" cy="1477328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nl-NL" dirty="0"/>
              <a:t>Plan van aanpak</a:t>
            </a:r>
          </a:p>
          <a:p>
            <a:r>
              <a:rPr lang="nl-NL" dirty="0"/>
              <a:t>-planning maken van gesprek opdrachtgever</a:t>
            </a:r>
          </a:p>
          <a:p>
            <a:r>
              <a:rPr lang="nl-NL" dirty="0"/>
              <a:t>tot en met plaatsing arrangementen</a:t>
            </a:r>
          </a:p>
        </p:txBody>
      </p:sp>
      <p:sp>
        <p:nvSpPr>
          <p:cNvPr id="15" name="Tekstvak 14">
            <a:extLst>
              <a:ext uri="{FF2B5EF4-FFF2-40B4-BE49-F238E27FC236}">
                <a16:creationId xmlns:a16="http://schemas.microsoft.com/office/drawing/2014/main" id="{3154802A-8518-3F51-7052-FE2E77077A8C}"/>
              </a:ext>
            </a:extLst>
          </p:cNvPr>
          <p:cNvSpPr txBox="1"/>
          <p:nvPr/>
        </p:nvSpPr>
        <p:spPr>
          <a:xfrm>
            <a:off x="3564057" y="446818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4</a:t>
            </a:r>
          </a:p>
        </p:txBody>
      </p:sp>
      <p:sp>
        <p:nvSpPr>
          <p:cNvPr id="17" name="Tekstvak 16">
            <a:extLst>
              <a:ext uri="{FF2B5EF4-FFF2-40B4-BE49-F238E27FC236}">
                <a16:creationId xmlns:a16="http://schemas.microsoft.com/office/drawing/2014/main" id="{52DEB20E-FDA9-1622-6036-3B26E989D574}"/>
              </a:ext>
            </a:extLst>
          </p:cNvPr>
          <p:cNvSpPr txBox="1"/>
          <p:nvPr/>
        </p:nvSpPr>
        <p:spPr>
          <a:xfrm>
            <a:off x="3564057" y="612109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5</a:t>
            </a:r>
          </a:p>
        </p:txBody>
      </p:sp>
      <p:sp>
        <p:nvSpPr>
          <p:cNvPr id="18" name="Tekstvak 17">
            <a:extLst>
              <a:ext uri="{FF2B5EF4-FFF2-40B4-BE49-F238E27FC236}">
                <a16:creationId xmlns:a16="http://schemas.microsoft.com/office/drawing/2014/main" id="{7BD26FC9-74B5-6759-570F-2BCE8E17C074}"/>
              </a:ext>
            </a:extLst>
          </p:cNvPr>
          <p:cNvSpPr txBox="1"/>
          <p:nvPr/>
        </p:nvSpPr>
        <p:spPr>
          <a:xfrm>
            <a:off x="7941547" y="1908037"/>
            <a:ext cx="2129494" cy="646331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nl-NL" dirty="0"/>
              <a:t>5x ontwerpschets</a:t>
            </a:r>
          </a:p>
          <a:p>
            <a:r>
              <a:rPr lang="nl-NL" dirty="0"/>
              <a:t>Zorg voor diversiteit)</a:t>
            </a:r>
          </a:p>
        </p:txBody>
      </p:sp>
      <p:sp>
        <p:nvSpPr>
          <p:cNvPr id="19" name="Tekstvak 18">
            <a:extLst>
              <a:ext uri="{FF2B5EF4-FFF2-40B4-BE49-F238E27FC236}">
                <a16:creationId xmlns:a16="http://schemas.microsoft.com/office/drawing/2014/main" id="{E69CE932-B13E-A460-3403-2D17041A1B34}"/>
              </a:ext>
            </a:extLst>
          </p:cNvPr>
          <p:cNvSpPr txBox="1"/>
          <p:nvPr/>
        </p:nvSpPr>
        <p:spPr>
          <a:xfrm>
            <a:off x="7550624" y="131626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6</a:t>
            </a:r>
          </a:p>
        </p:txBody>
      </p:sp>
      <p:sp>
        <p:nvSpPr>
          <p:cNvPr id="20" name="Tekstvak 19">
            <a:extLst>
              <a:ext uri="{FF2B5EF4-FFF2-40B4-BE49-F238E27FC236}">
                <a16:creationId xmlns:a16="http://schemas.microsoft.com/office/drawing/2014/main" id="{20A28B5D-EC32-01FF-2AD2-D6337C1BFEE6}"/>
              </a:ext>
            </a:extLst>
          </p:cNvPr>
          <p:cNvSpPr txBox="1"/>
          <p:nvPr/>
        </p:nvSpPr>
        <p:spPr>
          <a:xfrm>
            <a:off x="7941547" y="2725850"/>
            <a:ext cx="1904432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nl-NL" dirty="0"/>
              <a:t>Definitief ontwerp</a:t>
            </a:r>
          </a:p>
        </p:txBody>
      </p:sp>
      <p:sp>
        <p:nvSpPr>
          <p:cNvPr id="21" name="Tekstvak 20">
            <a:extLst>
              <a:ext uri="{FF2B5EF4-FFF2-40B4-BE49-F238E27FC236}">
                <a16:creationId xmlns:a16="http://schemas.microsoft.com/office/drawing/2014/main" id="{6B91A4D4-9ABE-FCF6-CFD9-7B8E46ED5D41}"/>
              </a:ext>
            </a:extLst>
          </p:cNvPr>
          <p:cNvSpPr txBox="1"/>
          <p:nvPr/>
        </p:nvSpPr>
        <p:spPr>
          <a:xfrm>
            <a:off x="7595874" y="205343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7</a:t>
            </a:r>
          </a:p>
        </p:txBody>
      </p:sp>
      <p:sp>
        <p:nvSpPr>
          <p:cNvPr id="22" name="Tekstvak 21">
            <a:extLst>
              <a:ext uri="{FF2B5EF4-FFF2-40B4-BE49-F238E27FC236}">
                <a16:creationId xmlns:a16="http://schemas.microsoft.com/office/drawing/2014/main" id="{AA9DC082-CBCE-5C2C-0984-6DC6EB8592C6}"/>
              </a:ext>
            </a:extLst>
          </p:cNvPr>
          <p:cNvSpPr txBox="1"/>
          <p:nvPr/>
        </p:nvSpPr>
        <p:spPr>
          <a:xfrm>
            <a:off x="7907210" y="3425386"/>
            <a:ext cx="3324949" cy="646331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nl-NL" dirty="0"/>
              <a:t>Technische tekening/stappenplan</a:t>
            </a:r>
          </a:p>
          <a:p>
            <a:r>
              <a:rPr lang="nl-NL" dirty="0"/>
              <a:t>materialenlijst</a:t>
            </a:r>
          </a:p>
        </p:txBody>
      </p:sp>
      <p:sp>
        <p:nvSpPr>
          <p:cNvPr id="23" name="Tekstvak 22">
            <a:extLst>
              <a:ext uri="{FF2B5EF4-FFF2-40B4-BE49-F238E27FC236}">
                <a16:creationId xmlns:a16="http://schemas.microsoft.com/office/drawing/2014/main" id="{29C2903A-B930-9F7D-CABF-52B0B75A9FEA}"/>
              </a:ext>
            </a:extLst>
          </p:cNvPr>
          <p:cNvSpPr txBox="1"/>
          <p:nvPr/>
        </p:nvSpPr>
        <p:spPr>
          <a:xfrm>
            <a:off x="7577437" y="2694387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8</a:t>
            </a:r>
          </a:p>
        </p:txBody>
      </p:sp>
      <p:sp>
        <p:nvSpPr>
          <p:cNvPr id="25" name="Tekstvak 24">
            <a:extLst>
              <a:ext uri="{FF2B5EF4-FFF2-40B4-BE49-F238E27FC236}">
                <a16:creationId xmlns:a16="http://schemas.microsoft.com/office/drawing/2014/main" id="{75F62D77-0019-10FF-E00A-4BAD458FD970}"/>
              </a:ext>
            </a:extLst>
          </p:cNvPr>
          <p:cNvSpPr txBox="1"/>
          <p:nvPr/>
        </p:nvSpPr>
        <p:spPr>
          <a:xfrm>
            <a:off x="7902671" y="4324177"/>
            <a:ext cx="3438249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nl-NL" dirty="0"/>
              <a:t>Prototype volgens ontwerpschets</a:t>
            </a:r>
          </a:p>
        </p:txBody>
      </p:sp>
      <p:sp>
        <p:nvSpPr>
          <p:cNvPr id="26" name="Tekstvak 25">
            <a:extLst>
              <a:ext uri="{FF2B5EF4-FFF2-40B4-BE49-F238E27FC236}">
                <a16:creationId xmlns:a16="http://schemas.microsoft.com/office/drawing/2014/main" id="{AC71CD32-F6A0-3FDD-ADB8-BA2FF71CBDAE}"/>
              </a:ext>
            </a:extLst>
          </p:cNvPr>
          <p:cNvSpPr txBox="1"/>
          <p:nvPr/>
        </p:nvSpPr>
        <p:spPr>
          <a:xfrm>
            <a:off x="7550624" y="352580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9</a:t>
            </a:r>
          </a:p>
        </p:txBody>
      </p:sp>
      <p:sp>
        <p:nvSpPr>
          <p:cNvPr id="27" name="Tekstvak 26">
            <a:extLst>
              <a:ext uri="{FF2B5EF4-FFF2-40B4-BE49-F238E27FC236}">
                <a16:creationId xmlns:a16="http://schemas.microsoft.com/office/drawing/2014/main" id="{81783FC4-CC4B-F0F9-43A8-8596CE26ADE2}"/>
              </a:ext>
            </a:extLst>
          </p:cNvPr>
          <p:cNvSpPr txBox="1"/>
          <p:nvPr/>
        </p:nvSpPr>
        <p:spPr>
          <a:xfrm>
            <a:off x="7956069" y="5021445"/>
            <a:ext cx="1628138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nl-NL" dirty="0"/>
              <a:t>Prijsberekening</a:t>
            </a:r>
          </a:p>
        </p:txBody>
      </p:sp>
      <p:sp>
        <p:nvSpPr>
          <p:cNvPr id="28" name="Tekstvak 27">
            <a:extLst>
              <a:ext uri="{FF2B5EF4-FFF2-40B4-BE49-F238E27FC236}">
                <a16:creationId xmlns:a16="http://schemas.microsoft.com/office/drawing/2014/main" id="{0291E2F5-896A-31AB-92CB-607DC3868400}"/>
              </a:ext>
            </a:extLst>
          </p:cNvPr>
          <p:cNvSpPr txBox="1"/>
          <p:nvPr/>
        </p:nvSpPr>
        <p:spPr>
          <a:xfrm>
            <a:off x="7478856" y="4359831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10</a:t>
            </a:r>
          </a:p>
        </p:txBody>
      </p:sp>
      <p:sp>
        <p:nvSpPr>
          <p:cNvPr id="29" name="Tekstvak 28">
            <a:extLst>
              <a:ext uri="{FF2B5EF4-FFF2-40B4-BE49-F238E27FC236}">
                <a16:creationId xmlns:a16="http://schemas.microsoft.com/office/drawing/2014/main" id="{360FE331-4A19-F809-6E55-7857DDF3AFB2}"/>
              </a:ext>
            </a:extLst>
          </p:cNvPr>
          <p:cNvSpPr txBox="1"/>
          <p:nvPr/>
        </p:nvSpPr>
        <p:spPr>
          <a:xfrm>
            <a:off x="3927325" y="529825"/>
            <a:ext cx="15165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b="1" dirty="0"/>
              <a:t>Hoofdstukken</a:t>
            </a:r>
          </a:p>
        </p:txBody>
      </p:sp>
      <p:sp>
        <p:nvSpPr>
          <p:cNvPr id="30" name="Tekstvak 29">
            <a:extLst>
              <a:ext uri="{FF2B5EF4-FFF2-40B4-BE49-F238E27FC236}">
                <a16:creationId xmlns:a16="http://schemas.microsoft.com/office/drawing/2014/main" id="{7AD13CCE-5450-9BD9-E744-351540CE30DF}"/>
              </a:ext>
            </a:extLst>
          </p:cNvPr>
          <p:cNvSpPr txBox="1"/>
          <p:nvPr/>
        </p:nvSpPr>
        <p:spPr>
          <a:xfrm>
            <a:off x="621792" y="365760"/>
            <a:ext cx="6960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b="1" dirty="0"/>
              <a:t>BG32</a:t>
            </a:r>
          </a:p>
        </p:txBody>
      </p:sp>
      <p:sp>
        <p:nvSpPr>
          <p:cNvPr id="32" name="Tekstvak 31">
            <a:extLst>
              <a:ext uri="{FF2B5EF4-FFF2-40B4-BE49-F238E27FC236}">
                <a16:creationId xmlns:a16="http://schemas.microsoft.com/office/drawing/2014/main" id="{4DA63A77-4AF2-AA04-2B17-C0D816FBDB80}"/>
              </a:ext>
            </a:extLst>
          </p:cNvPr>
          <p:cNvSpPr txBox="1"/>
          <p:nvPr/>
        </p:nvSpPr>
        <p:spPr>
          <a:xfrm>
            <a:off x="7522843" y="5051223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11</a:t>
            </a:r>
          </a:p>
        </p:txBody>
      </p:sp>
      <p:sp>
        <p:nvSpPr>
          <p:cNvPr id="33" name="Tekstvak 32">
            <a:extLst>
              <a:ext uri="{FF2B5EF4-FFF2-40B4-BE49-F238E27FC236}">
                <a16:creationId xmlns:a16="http://schemas.microsoft.com/office/drawing/2014/main" id="{3CAD57D4-56E4-66C2-5492-C502D7217C39}"/>
              </a:ext>
            </a:extLst>
          </p:cNvPr>
          <p:cNvSpPr txBox="1"/>
          <p:nvPr/>
        </p:nvSpPr>
        <p:spPr>
          <a:xfrm>
            <a:off x="7879123" y="5673015"/>
            <a:ext cx="1862561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nl-NL" dirty="0"/>
              <a:t>Verzorgingsadvies</a:t>
            </a:r>
          </a:p>
        </p:txBody>
      </p:sp>
      <p:sp>
        <p:nvSpPr>
          <p:cNvPr id="34" name="Tekstvak 33">
            <a:extLst>
              <a:ext uri="{FF2B5EF4-FFF2-40B4-BE49-F238E27FC236}">
                <a16:creationId xmlns:a16="http://schemas.microsoft.com/office/drawing/2014/main" id="{108D159E-79E0-D798-A439-3755087830EF}"/>
              </a:ext>
            </a:extLst>
          </p:cNvPr>
          <p:cNvSpPr txBox="1"/>
          <p:nvPr/>
        </p:nvSpPr>
        <p:spPr>
          <a:xfrm>
            <a:off x="7488200" y="5708669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12</a:t>
            </a:r>
          </a:p>
        </p:txBody>
      </p:sp>
      <p:sp>
        <p:nvSpPr>
          <p:cNvPr id="2" name="Tekstvak 1">
            <a:extLst>
              <a:ext uri="{FF2B5EF4-FFF2-40B4-BE49-F238E27FC236}">
                <a16:creationId xmlns:a16="http://schemas.microsoft.com/office/drawing/2014/main" id="{E27CD52D-910E-90B0-BF06-61442087DED5}"/>
              </a:ext>
            </a:extLst>
          </p:cNvPr>
          <p:cNvSpPr txBox="1"/>
          <p:nvPr/>
        </p:nvSpPr>
        <p:spPr>
          <a:xfrm>
            <a:off x="3945342" y="5888736"/>
            <a:ext cx="2258054" cy="92333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nl-NL" dirty="0"/>
              <a:t>Analyse vorm en sfeer</a:t>
            </a:r>
          </a:p>
          <a:p>
            <a:r>
              <a:rPr lang="nl-NL" dirty="0"/>
              <a:t>(moodboard) </a:t>
            </a:r>
          </a:p>
          <a:p>
            <a:r>
              <a:rPr lang="nl-NL" dirty="0"/>
              <a:t>conclusie ontwerp</a:t>
            </a:r>
          </a:p>
        </p:txBody>
      </p:sp>
      <p:sp>
        <p:nvSpPr>
          <p:cNvPr id="3" name="Tekstvak 2">
            <a:extLst>
              <a:ext uri="{FF2B5EF4-FFF2-40B4-BE49-F238E27FC236}">
                <a16:creationId xmlns:a16="http://schemas.microsoft.com/office/drawing/2014/main" id="{21CA5B48-6FFC-F625-3F34-2D800523B7FB}"/>
              </a:ext>
            </a:extLst>
          </p:cNvPr>
          <p:cNvSpPr txBox="1"/>
          <p:nvPr/>
        </p:nvSpPr>
        <p:spPr>
          <a:xfrm>
            <a:off x="7902671" y="1227809"/>
            <a:ext cx="2224135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nl-NL" dirty="0"/>
              <a:t>Analyse groeifactoren</a:t>
            </a:r>
          </a:p>
        </p:txBody>
      </p:sp>
    </p:spTree>
    <p:extLst>
      <p:ext uri="{BB962C8B-B14F-4D97-AF65-F5344CB8AC3E}">
        <p14:creationId xmlns:p14="http://schemas.microsoft.com/office/powerpoint/2010/main" val="3614305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kstvak 6">
            <a:extLst>
              <a:ext uri="{FF2B5EF4-FFF2-40B4-BE49-F238E27FC236}">
                <a16:creationId xmlns:a16="http://schemas.microsoft.com/office/drawing/2014/main" id="{6207B069-94C1-C47D-9429-6D455D0D1662}"/>
              </a:ext>
            </a:extLst>
          </p:cNvPr>
          <p:cNvSpPr txBox="1"/>
          <p:nvPr/>
        </p:nvSpPr>
        <p:spPr>
          <a:xfrm>
            <a:off x="7059664" y="6375989"/>
            <a:ext cx="41831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highlight>
                  <a:srgbClr val="78C781"/>
                </a:highlight>
              </a:rPr>
              <a:t>Gebruik ‘Checklist verslag’  in de lesbundel</a:t>
            </a:r>
          </a:p>
        </p:txBody>
      </p:sp>
      <p:sp>
        <p:nvSpPr>
          <p:cNvPr id="8" name="Tekstvak 7">
            <a:extLst>
              <a:ext uri="{FF2B5EF4-FFF2-40B4-BE49-F238E27FC236}">
                <a16:creationId xmlns:a16="http://schemas.microsoft.com/office/drawing/2014/main" id="{E0EF7446-FC99-0590-2141-BA3FCC4FF4B4}"/>
              </a:ext>
            </a:extLst>
          </p:cNvPr>
          <p:cNvSpPr txBox="1"/>
          <p:nvPr/>
        </p:nvSpPr>
        <p:spPr>
          <a:xfrm>
            <a:off x="798957" y="2568242"/>
            <a:ext cx="1613775" cy="2308324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nl-NL" dirty="0"/>
              <a:t>Titelpagina</a:t>
            </a:r>
          </a:p>
          <a:p>
            <a:endParaRPr lang="nl-NL" dirty="0"/>
          </a:p>
          <a:p>
            <a:r>
              <a:rPr lang="nl-NL" dirty="0"/>
              <a:t>Voorwoord</a:t>
            </a:r>
          </a:p>
          <a:p>
            <a:endParaRPr lang="nl-NL" dirty="0"/>
          </a:p>
          <a:p>
            <a:r>
              <a:rPr lang="nl-NL" dirty="0"/>
              <a:t>Inhoudsopgave</a:t>
            </a:r>
          </a:p>
          <a:p>
            <a:endParaRPr lang="nl-NL" dirty="0"/>
          </a:p>
          <a:p>
            <a:r>
              <a:rPr lang="nl-NL" dirty="0"/>
              <a:t>Inleiding</a:t>
            </a:r>
          </a:p>
          <a:p>
            <a:endParaRPr lang="nl-NL" dirty="0"/>
          </a:p>
        </p:txBody>
      </p:sp>
      <p:sp>
        <p:nvSpPr>
          <p:cNvPr id="9" name="Tekstvak 8">
            <a:extLst>
              <a:ext uri="{FF2B5EF4-FFF2-40B4-BE49-F238E27FC236}">
                <a16:creationId xmlns:a16="http://schemas.microsoft.com/office/drawing/2014/main" id="{B0F493C5-C8C5-6BDB-A97C-CBF95FD78BCF}"/>
              </a:ext>
            </a:extLst>
          </p:cNvPr>
          <p:cNvSpPr txBox="1"/>
          <p:nvPr/>
        </p:nvSpPr>
        <p:spPr>
          <a:xfrm>
            <a:off x="129256" y="3263702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1</a:t>
            </a:r>
          </a:p>
        </p:txBody>
      </p:sp>
      <p:sp>
        <p:nvSpPr>
          <p:cNvPr id="10" name="Tekstvak 9">
            <a:extLst>
              <a:ext uri="{FF2B5EF4-FFF2-40B4-BE49-F238E27FC236}">
                <a16:creationId xmlns:a16="http://schemas.microsoft.com/office/drawing/2014/main" id="{C2176626-288F-63B4-B26B-EA0A06F21870}"/>
              </a:ext>
            </a:extLst>
          </p:cNvPr>
          <p:cNvSpPr txBox="1"/>
          <p:nvPr/>
        </p:nvSpPr>
        <p:spPr>
          <a:xfrm>
            <a:off x="3945342" y="1273976"/>
            <a:ext cx="1667540" cy="1477328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nl-NL" dirty="0"/>
              <a:t>Onderzoek naar beleving </a:t>
            </a:r>
          </a:p>
          <a:p>
            <a:r>
              <a:rPr lang="nl-NL" dirty="0"/>
              <a:t>Van groene decoraties en planten</a:t>
            </a:r>
          </a:p>
        </p:txBody>
      </p:sp>
      <p:sp>
        <p:nvSpPr>
          <p:cNvPr id="11" name="Tekstvak 10">
            <a:extLst>
              <a:ext uri="{FF2B5EF4-FFF2-40B4-BE49-F238E27FC236}">
                <a16:creationId xmlns:a16="http://schemas.microsoft.com/office/drawing/2014/main" id="{1AB391F3-09A7-C6F5-4A4D-43AC77DFE8D1}"/>
              </a:ext>
            </a:extLst>
          </p:cNvPr>
          <p:cNvSpPr txBox="1"/>
          <p:nvPr/>
        </p:nvSpPr>
        <p:spPr>
          <a:xfrm>
            <a:off x="3460776" y="1412475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2</a:t>
            </a:r>
          </a:p>
        </p:txBody>
      </p:sp>
      <p:sp>
        <p:nvSpPr>
          <p:cNvPr id="12" name="Tekstvak 11">
            <a:extLst>
              <a:ext uri="{FF2B5EF4-FFF2-40B4-BE49-F238E27FC236}">
                <a16:creationId xmlns:a16="http://schemas.microsoft.com/office/drawing/2014/main" id="{5F01BD8F-C5FC-BBD5-B5E5-2B458F637095}"/>
              </a:ext>
            </a:extLst>
          </p:cNvPr>
          <p:cNvSpPr txBox="1"/>
          <p:nvPr/>
        </p:nvSpPr>
        <p:spPr>
          <a:xfrm>
            <a:off x="3908347" y="2953085"/>
            <a:ext cx="2329484" cy="1200329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nl-NL" dirty="0"/>
              <a:t>Overleg opdrachtgever</a:t>
            </a:r>
          </a:p>
          <a:p>
            <a:r>
              <a:rPr lang="nl-NL" dirty="0"/>
              <a:t>Interview</a:t>
            </a:r>
          </a:p>
          <a:p>
            <a:r>
              <a:rPr lang="nl-NL" dirty="0"/>
              <a:t>Budget</a:t>
            </a:r>
          </a:p>
          <a:p>
            <a:r>
              <a:rPr lang="nl-NL" dirty="0"/>
              <a:t>eisen</a:t>
            </a:r>
          </a:p>
        </p:txBody>
      </p:sp>
      <p:sp>
        <p:nvSpPr>
          <p:cNvPr id="13" name="Tekstvak 12">
            <a:extLst>
              <a:ext uri="{FF2B5EF4-FFF2-40B4-BE49-F238E27FC236}">
                <a16:creationId xmlns:a16="http://schemas.microsoft.com/office/drawing/2014/main" id="{2AFE3A4F-F57A-C91D-70F8-CA418BE0668A}"/>
              </a:ext>
            </a:extLst>
          </p:cNvPr>
          <p:cNvSpPr txBox="1"/>
          <p:nvPr/>
        </p:nvSpPr>
        <p:spPr>
          <a:xfrm>
            <a:off x="3564057" y="315547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3</a:t>
            </a:r>
          </a:p>
        </p:txBody>
      </p:sp>
      <p:sp>
        <p:nvSpPr>
          <p:cNvPr id="14" name="Tekstvak 13">
            <a:extLst>
              <a:ext uri="{FF2B5EF4-FFF2-40B4-BE49-F238E27FC236}">
                <a16:creationId xmlns:a16="http://schemas.microsoft.com/office/drawing/2014/main" id="{3EC6B7DB-79DE-0EF5-FCA8-D75749E8F153}"/>
              </a:ext>
            </a:extLst>
          </p:cNvPr>
          <p:cNvSpPr txBox="1"/>
          <p:nvPr/>
        </p:nvSpPr>
        <p:spPr>
          <a:xfrm>
            <a:off x="3957184" y="4310325"/>
            <a:ext cx="2329484" cy="1477328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nl-NL" dirty="0"/>
              <a:t>Plan van aanpak</a:t>
            </a:r>
          </a:p>
          <a:p>
            <a:r>
              <a:rPr lang="nl-NL" dirty="0"/>
              <a:t>-planning maken van gesprek opdrachtgever</a:t>
            </a:r>
          </a:p>
          <a:p>
            <a:r>
              <a:rPr lang="nl-NL" dirty="0"/>
              <a:t>tot en met plaatsing arrangementen</a:t>
            </a:r>
          </a:p>
        </p:txBody>
      </p:sp>
      <p:sp>
        <p:nvSpPr>
          <p:cNvPr id="15" name="Tekstvak 14">
            <a:extLst>
              <a:ext uri="{FF2B5EF4-FFF2-40B4-BE49-F238E27FC236}">
                <a16:creationId xmlns:a16="http://schemas.microsoft.com/office/drawing/2014/main" id="{3154802A-8518-3F51-7052-FE2E77077A8C}"/>
              </a:ext>
            </a:extLst>
          </p:cNvPr>
          <p:cNvSpPr txBox="1"/>
          <p:nvPr/>
        </p:nvSpPr>
        <p:spPr>
          <a:xfrm>
            <a:off x="3564057" y="446818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4</a:t>
            </a:r>
          </a:p>
        </p:txBody>
      </p:sp>
      <p:sp>
        <p:nvSpPr>
          <p:cNvPr id="16" name="Tekstvak 15">
            <a:extLst>
              <a:ext uri="{FF2B5EF4-FFF2-40B4-BE49-F238E27FC236}">
                <a16:creationId xmlns:a16="http://schemas.microsoft.com/office/drawing/2014/main" id="{58EB198A-1208-7F8C-7CE5-AEA4B148E0DF}"/>
              </a:ext>
            </a:extLst>
          </p:cNvPr>
          <p:cNvSpPr txBox="1"/>
          <p:nvPr/>
        </p:nvSpPr>
        <p:spPr>
          <a:xfrm>
            <a:off x="3945342" y="5888736"/>
            <a:ext cx="2258054" cy="92333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nl-NL" dirty="0"/>
              <a:t>Analyse vorm en sfeer</a:t>
            </a:r>
          </a:p>
          <a:p>
            <a:r>
              <a:rPr lang="nl-NL" dirty="0"/>
              <a:t>(moodboard) </a:t>
            </a:r>
          </a:p>
          <a:p>
            <a:r>
              <a:rPr lang="nl-NL" dirty="0"/>
              <a:t>conclusie ontwerp</a:t>
            </a:r>
          </a:p>
        </p:txBody>
      </p:sp>
      <p:sp>
        <p:nvSpPr>
          <p:cNvPr id="17" name="Tekstvak 16">
            <a:extLst>
              <a:ext uri="{FF2B5EF4-FFF2-40B4-BE49-F238E27FC236}">
                <a16:creationId xmlns:a16="http://schemas.microsoft.com/office/drawing/2014/main" id="{52DEB20E-FDA9-1622-6036-3B26E989D574}"/>
              </a:ext>
            </a:extLst>
          </p:cNvPr>
          <p:cNvSpPr txBox="1"/>
          <p:nvPr/>
        </p:nvSpPr>
        <p:spPr>
          <a:xfrm>
            <a:off x="3564057" y="612109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5</a:t>
            </a:r>
          </a:p>
        </p:txBody>
      </p:sp>
      <p:sp>
        <p:nvSpPr>
          <p:cNvPr id="18" name="Tekstvak 17">
            <a:extLst>
              <a:ext uri="{FF2B5EF4-FFF2-40B4-BE49-F238E27FC236}">
                <a16:creationId xmlns:a16="http://schemas.microsoft.com/office/drawing/2014/main" id="{7BD26FC9-74B5-6759-570F-2BCE8E17C074}"/>
              </a:ext>
            </a:extLst>
          </p:cNvPr>
          <p:cNvSpPr txBox="1"/>
          <p:nvPr/>
        </p:nvSpPr>
        <p:spPr>
          <a:xfrm>
            <a:off x="7502585" y="950810"/>
            <a:ext cx="2129494" cy="646331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nl-NL" dirty="0"/>
              <a:t>5x ontwerpschets</a:t>
            </a:r>
          </a:p>
          <a:p>
            <a:r>
              <a:rPr lang="nl-NL" dirty="0"/>
              <a:t>Zorg voor diversiteit)</a:t>
            </a:r>
          </a:p>
        </p:txBody>
      </p:sp>
      <p:sp>
        <p:nvSpPr>
          <p:cNvPr id="20" name="Tekstvak 19">
            <a:extLst>
              <a:ext uri="{FF2B5EF4-FFF2-40B4-BE49-F238E27FC236}">
                <a16:creationId xmlns:a16="http://schemas.microsoft.com/office/drawing/2014/main" id="{20A28B5D-EC32-01FF-2AD2-D6337C1BFEE6}"/>
              </a:ext>
            </a:extLst>
          </p:cNvPr>
          <p:cNvSpPr txBox="1"/>
          <p:nvPr/>
        </p:nvSpPr>
        <p:spPr>
          <a:xfrm>
            <a:off x="7523094" y="1754745"/>
            <a:ext cx="1904432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nl-NL" dirty="0"/>
              <a:t>Definitief ontwerp</a:t>
            </a:r>
          </a:p>
        </p:txBody>
      </p:sp>
      <p:sp>
        <p:nvSpPr>
          <p:cNvPr id="21" name="Tekstvak 20">
            <a:extLst>
              <a:ext uri="{FF2B5EF4-FFF2-40B4-BE49-F238E27FC236}">
                <a16:creationId xmlns:a16="http://schemas.microsoft.com/office/drawing/2014/main" id="{6B91A4D4-9ABE-FCF6-CFD9-7B8E46ED5D41}"/>
              </a:ext>
            </a:extLst>
          </p:cNvPr>
          <p:cNvSpPr txBox="1"/>
          <p:nvPr/>
        </p:nvSpPr>
        <p:spPr>
          <a:xfrm>
            <a:off x="7118912" y="1185153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7</a:t>
            </a:r>
          </a:p>
        </p:txBody>
      </p:sp>
      <p:sp>
        <p:nvSpPr>
          <p:cNvPr id="22" name="Tekstvak 21">
            <a:extLst>
              <a:ext uri="{FF2B5EF4-FFF2-40B4-BE49-F238E27FC236}">
                <a16:creationId xmlns:a16="http://schemas.microsoft.com/office/drawing/2014/main" id="{AA9DC082-CBCE-5C2C-0984-6DC6EB8592C6}"/>
              </a:ext>
            </a:extLst>
          </p:cNvPr>
          <p:cNvSpPr txBox="1"/>
          <p:nvPr/>
        </p:nvSpPr>
        <p:spPr>
          <a:xfrm>
            <a:off x="7488757" y="2454281"/>
            <a:ext cx="3324949" cy="646331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nl-NL" dirty="0"/>
              <a:t>Technische tekening/stappenplan</a:t>
            </a:r>
          </a:p>
          <a:p>
            <a:r>
              <a:rPr lang="nl-NL" dirty="0"/>
              <a:t>materialenlijst</a:t>
            </a:r>
          </a:p>
        </p:txBody>
      </p:sp>
      <p:sp>
        <p:nvSpPr>
          <p:cNvPr id="23" name="Tekstvak 22">
            <a:extLst>
              <a:ext uri="{FF2B5EF4-FFF2-40B4-BE49-F238E27FC236}">
                <a16:creationId xmlns:a16="http://schemas.microsoft.com/office/drawing/2014/main" id="{29C2903A-B930-9F7D-CABF-52B0B75A9FEA}"/>
              </a:ext>
            </a:extLst>
          </p:cNvPr>
          <p:cNvSpPr txBox="1"/>
          <p:nvPr/>
        </p:nvSpPr>
        <p:spPr>
          <a:xfrm>
            <a:off x="7184736" y="172760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8</a:t>
            </a:r>
          </a:p>
        </p:txBody>
      </p:sp>
      <p:sp>
        <p:nvSpPr>
          <p:cNvPr id="25" name="Tekstvak 24">
            <a:extLst>
              <a:ext uri="{FF2B5EF4-FFF2-40B4-BE49-F238E27FC236}">
                <a16:creationId xmlns:a16="http://schemas.microsoft.com/office/drawing/2014/main" id="{75F62D77-0019-10FF-E00A-4BAD458FD970}"/>
              </a:ext>
            </a:extLst>
          </p:cNvPr>
          <p:cNvSpPr txBox="1"/>
          <p:nvPr/>
        </p:nvSpPr>
        <p:spPr>
          <a:xfrm>
            <a:off x="7484218" y="3353072"/>
            <a:ext cx="3438249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nl-NL" dirty="0"/>
              <a:t>Prototype volgens ontwerpschets</a:t>
            </a:r>
          </a:p>
        </p:txBody>
      </p:sp>
      <p:sp>
        <p:nvSpPr>
          <p:cNvPr id="26" name="Tekstvak 25">
            <a:extLst>
              <a:ext uri="{FF2B5EF4-FFF2-40B4-BE49-F238E27FC236}">
                <a16:creationId xmlns:a16="http://schemas.microsoft.com/office/drawing/2014/main" id="{AC71CD32-F6A0-3FDD-ADB8-BA2FF71CBDAE}"/>
              </a:ext>
            </a:extLst>
          </p:cNvPr>
          <p:cNvSpPr txBox="1"/>
          <p:nvPr/>
        </p:nvSpPr>
        <p:spPr>
          <a:xfrm>
            <a:off x="7169642" y="253149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9</a:t>
            </a:r>
          </a:p>
        </p:txBody>
      </p:sp>
      <p:sp>
        <p:nvSpPr>
          <p:cNvPr id="27" name="Tekstvak 26">
            <a:extLst>
              <a:ext uri="{FF2B5EF4-FFF2-40B4-BE49-F238E27FC236}">
                <a16:creationId xmlns:a16="http://schemas.microsoft.com/office/drawing/2014/main" id="{81783FC4-CC4B-F0F9-43A8-8596CE26ADE2}"/>
              </a:ext>
            </a:extLst>
          </p:cNvPr>
          <p:cNvSpPr txBox="1"/>
          <p:nvPr/>
        </p:nvSpPr>
        <p:spPr>
          <a:xfrm>
            <a:off x="7537616" y="4050340"/>
            <a:ext cx="1628138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nl-NL" dirty="0"/>
              <a:t>Prijsberekening</a:t>
            </a:r>
          </a:p>
        </p:txBody>
      </p:sp>
      <p:sp>
        <p:nvSpPr>
          <p:cNvPr id="28" name="Tekstvak 27">
            <a:extLst>
              <a:ext uri="{FF2B5EF4-FFF2-40B4-BE49-F238E27FC236}">
                <a16:creationId xmlns:a16="http://schemas.microsoft.com/office/drawing/2014/main" id="{0291E2F5-896A-31AB-92CB-607DC3868400}"/>
              </a:ext>
            </a:extLst>
          </p:cNvPr>
          <p:cNvSpPr txBox="1"/>
          <p:nvPr/>
        </p:nvSpPr>
        <p:spPr>
          <a:xfrm>
            <a:off x="7104390" y="3332374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10</a:t>
            </a:r>
          </a:p>
        </p:txBody>
      </p:sp>
      <p:sp>
        <p:nvSpPr>
          <p:cNvPr id="29" name="Tekstvak 28">
            <a:extLst>
              <a:ext uri="{FF2B5EF4-FFF2-40B4-BE49-F238E27FC236}">
                <a16:creationId xmlns:a16="http://schemas.microsoft.com/office/drawing/2014/main" id="{360FE331-4A19-F809-6E55-7857DDF3AFB2}"/>
              </a:ext>
            </a:extLst>
          </p:cNvPr>
          <p:cNvSpPr txBox="1"/>
          <p:nvPr/>
        </p:nvSpPr>
        <p:spPr>
          <a:xfrm>
            <a:off x="3927325" y="529825"/>
            <a:ext cx="15165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b="1" dirty="0"/>
              <a:t>Hoofdstukken</a:t>
            </a:r>
          </a:p>
        </p:txBody>
      </p:sp>
      <p:sp>
        <p:nvSpPr>
          <p:cNvPr id="30" name="Tekstvak 29">
            <a:extLst>
              <a:ext uri="{FF2B5EF4-FFF2-40B4-BE49-F238E27FC236}">
                <a16:creationId xmlns:a16="http://schemas.microsoft.com/office/drawing/2014/main" id="{7AD13CCE-5450-9BD9-E744-351540CE30DF}"/>
              </a:ext>
            </a:extLst>
          </p:cNvPr>
          <p:cNvSpPr txBox="1"/>
          <p:nvPr/>
        </p:nvSpPr>
        <p:spPr>
          <a:xfrm>
            <a:off x="621792" y="365760"/>
            <a:ext cx="6896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b="1" dirty="0"/>
              <a:t>BG42</a:t>
            </a:r>
          </a:p>
        </p:txBody>
      </p:sp>
      <p:sp>
        <p:nvSpPr>
          <p:cNvPr id="31" name="Tekstvak 30">
            <a:extLst>
              <a:ext uri="{FF2B5EF4-FFF2-40B4-BE49-F238E27FC236}">
                <a16:creationId xmlns:a16="http://schemas.microsoft.com/office/drawing/2014/main" id="{EC3B3BFF-3B7F-BCEB-B8D2-649214221C17}"/>
              </a:ext>
            </a:extLst>
          </p:cNvPr>
          <p:cNvSpPr txBox="1"/>
          <p:nvPr/>
        </p:nvSpPr>
        <p:spPr>
          <a:xfrm>
            <a:off x="7559640" y="4719602"/>
            <a:ext cx="855427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nl-NL" dirty="0"/>
              <a:t>Offerte</a:t>
            </a:r>
          </a:p>
        </p:txBody>
      </p:sp>
      <p:sp>
        <p:nvSpPr>
          <p:cNvPr id="32" name="Tekstvak 31">
            <a:extLst>
              <a:ext uri="{FF2B5EF4-FFF2-40B4-BE49-F238E27FC236}">
                <a16:creationId xmlns:a16="http://schemas.microsoft.com/office/drawing/2014/main" id="{4DA63A77-4AF2-AA04-2B17-C0D816FBDB80}"/>
              </a:ext>
            </a:extLst>
          </p:cNvPr>
          <p:cNvSpPr txBox="1"/>
          <p:nvPr/>
        </p:nvSpPr>
        <p:spPr>
          <a:xfrm>
            <a:off x="7074933" y="405807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11</a:t>
            </a:r>
          </a:p>
        </p:txBody>
      </p:sp>
      <p:sp>
        <p:nvSpPr>
          <p:cNvPr id="33" name="Tekstvak 32">
            <a:extLst>
              <a:ext uri="{FF2B5EF4-FFF2-40B4-BE49-F238E27FC236}">
                <a16:creationId xmlns:a16="http://schemas.microsoft.com/office/drawing/2014/main" id="{3CAD57D4-56E4-66C2-5492-C502D7217C39}"/>
              </a:ext>
            </a:extLst>
          </p:cNvPr>
          <p:cNvSpPr txBox="1"/>
          <p:nvPr/>
        </p:nvSpPr>
        <p:spPr>
          <a:xfrm>
            <a:off x="7523094" y="5267861"/>
            <a:ext cx="1862561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nl-NL" dirty="0"/>
              <a:t>Verzorgingsadvies</a:t>
            </a:r>
          </a:p>
        </p:txBody>
      </p:sp>
      <p:sp>
        <p:nvSpPr>
          <p:cNvPr id="34" name="Tekstvak 33">
            <a:extLst>
              <a:ext uri="{FF2B5EF4-FFF2-40B4-BE49-F238E27FC236}">
                <a16:creationId xmlns:a16="http://schemas.microsoft.com/office/drawing/2014/main" id="{108D159E-79E0-D798-A439-3755087830EF}"/>
              </a:ext>
            </a:extLst>
          </p:cNvPr>
          <p:cNvSpPr txBox="1"/>
          <p:nvPr/>
        </p:nvSpPr>
        <p:spPr>
          <a:xfrm>
            <a:off x="7132171" y="4755340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12</a:t>
            </a:r>
          </a:p>
        </p:txBody>
      </p:sp>
      <p:sp>
        <p:nvSpPr>
          <p:cNvPr id="35" name="Tekstvak 34">
            <a:extLst>
              <a:ext uri="{FF2B5EF4-FFF2-40B4-BE49-F238E27FC236}">
                <a16:creationId xmlns:a16="http://schemas.microsoft.com/office/drawing/2014/main" id="{655D2319-8984-ADE9-9004-C68962E396A9}"/>
              </a:ext>
            </a:extLst>
          </p:cNvPr>
          <p:cNvSpPr txBox="1"/>
          <p:nvPr/>
        </p:nvSpPr>
        <p:spPr>
          <a:xfrm>
            <a:off x="7571232" y="5888736"/>
            <a:ext cx="2128340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nl-NL" dirty="0"/>
              <a:t>Onderhoudscontract</a:t>
            </a:r>
          </a:p>
        </p:txBody>
      </p:sp>
      <p:sp>
        <p:nvSpPr>
          <p:cNvPr id="36" name="Tekstvak 35">
            <a:extLst>
              <a:ext uri="{FF2B5EF4-FFF2-40B4-BE49-F238E27FC236}">
                <a16:creationId xmlns:a16="http://schemas.microsoft.com/office/drawing/2014/main" id="{8B3E469B-87EA-F01C-401F-DF890AF8CB9C}"/>
              </a:ext>
            </a:extLst>
          </p:cNvPr>
          <p:cNvSpPr txBox="1"/>
          <p:nvPr/>
        </p:nvSpPr>
        <p:spPr>
          <a:xfrm>
            <a:off x="7132171" y="5303599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13</a:t>
            </a:r>
          </a:p>
        </p:txBody>
      </p:sp>
      <p:sp>
        <p:nvSpPr>
          <p:cNvPr id="37" name="Tekstvak 36">
            <a:extLst>
              <a:ext uri="{FF2B5EF4-FFF2-40B4-BE49-F238E27FC236}">
                <a16:creationId xmlns:a16="http://schemas.microsoft.com/office/drawing/2014/main" id="{B81B74DD-C740-6FB7-81D6-4205F36EC3DB}"/>
              </a:ext>
            </a:extLst>
          </p:cNvPr>
          <p:cNvSpPr txBox="1"/>
          <p:nvPr/>
        </p:nvSpPr>
        <p:spPr>
          <a:xfrm>
            <a:off x="3927325" y="1048958"/>
            <a:ext cx="1667540" cy="1754326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nl-NL" dirty="0"/>
              <a:t>Onderzoek naar beleving </a:t>
            </a:r>
          </a:p>
          <a:p>
            <a:r>
              <a:rPr lang="nl-NL" dirty="0"/>
              <a:t>Van groene decoraties en planten </a:t>
            </a:r>
            <a:r>
              <a:rPr lang="nl-NL" dirty="0" err="1"/>
              <a:t>adhv</a:t>
            </a:r>
            <a:r>
              <a:rPr lang="nl-NL" dirty="0"/>
              <a:t> </a:t>
            </a:r>
            <a:r>
              <a:rPr lang="nl-NL" dirty="0" err="1"/>
              <a:t>SDG’s</a:t>
            </a:r>
            <a:endParaRPr lang="nl-NL" dirty="0"/>
          </a:p>
        </p:txBody>
      </p:sp>
      <p:sp>
        <p:nvSpPr>
          <p:cNvPr id="39" name="Tekstvak 38">
            <a:extLst>
              <a:ext uri="{FF2B5EF4-FFF2-40B4-BE49-F238E27FC236}">
                <a16:creationId xmlns:a16="http://schemas.microsoft.com/office/drawing/2014/main" id="{2B0DAAEF-82A4-8CF2-F9E3-629D98D771CE}"/>
              </a:ext>
            </a:extLst>
          </p:cNvPr>
          <p:cNvSpPr txBox="1"/>
          <p:nvPr/>
        </p:nvSpPr>
        <p:spPr>
          <a:xfrm>
            <a:off x="7146033" y="493997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6</a:t>
            </a:r>
          </a:p>
        </p:txBody>
      </p:sp>
      <p:sp>
        <p:nvSpPr>
          <p:cNvPr id="40" name="Tekstvak 39">
            <a:extLst>
              <a:ext uri="{FF2B5EF4-FFF2-40B4-BE49-F238E27FC236}">
                <a16:creationId xmlns:a16="http://schemas.microsoft.com/office/drawing/2014/main" id="{0381EFCA-E592-FFC5-B664-82E967F768A4}"/>
              </a:ext>
            </a:extLst>
          </p:cNvPr>
          <p:cNvSpPr txBox="1"/>
          <p:nvPr/>
        </p:nvSpPr>
        <p:spPr>
          <a:xfrm>
            <a:off x="7498080" y="405542"/>
            <a:ext cx="2224135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nl-NL" dirty="0"/>
              <a:t>Analyse groeifactoren</a:t>
            </a:r>
          </a:p>
        </p:txBody>
      </p:sp>
      <p:sp>
        <p:nvSpPr>
          <p:cNvPr id="41" name="Tekstvak 40">
            <a:extLst>
              <a:ext uri="{FF2B5EF4-FFF2-40B4-BE49-F238E27FC236}">
                <a16:creationId xmlns:a16="http://schemas.microsoft.com/office/drawing/2014/main" id="{F82DCB0E-15A1-611B-34F8-7D24583849F6}"/>
              </a:ext>
            </a:extLst>
          </p:cNvPr>
          <p:cNvSpPr txBox="1"/>
          <p:nvPr/>
        </p:nvSpPr>
        <p:spPr>
          <a:xfrm>
            <a:off x="7150251" y="5924474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14</a:t>
            </a:r>
          </a:p>
        </p:txBody>
      </p:sp>
    </p:spTree>
    <p:extLst>
      <p:ext uri="{BB962C8B-B14F-4D97-AF65-F5344CB8AC3E}">
        <p14:creationId xmlns:p14="http://schemas.microsoft.com/office/powerpoint/2010/main" val="28183237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>
            <a:extLst>
              <a:ext uri="{FF2B5EF4-FFF2-40B4-BE49-F238E27FC236}">
                <a16:creationId xmlns:a16="http://schemas.microsoft.com/office/drawing/2014/main" id="{CEE6551E-27C6-B390-6BFB-5CF36DF3CEBC}"/>
              </a:ext>
            </a:extLst>
          </p:cNvPr>
          <p:cNvSpPr txBox="1"/>
          <p:nvPr/>
        </p:nvSpPr>
        <p:spPr>
          <a:xfrm>
            <a:off x="2414703" y="2921168"/>
            <a:ext cx="7630294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6000" dirty="0"/>
              <a:t>Werkvormen praktijkles</a:t>
            </a:r>
          </a:p>
        </p:txBody>
      </p:sp>
    </p:spTree>
    <p:extLst>
      <p:ext uri="{BB962C8B-B14F-4D97-AF65-F5344CB8AC3E}">
        <p14:creationId xmlns:p14="http://schemas.microsoft.com/office/powerpoint/2010/main" val="35695197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>
            <a:extLst>
              <a:ext uri="{FF2B5EF4-FFF2-40B4-BE49-F238E27FC236}">
                <a16:creationId xmlns:a16="http://schemas.microsoft.com/office/drawing/2014/main" id="{3BFDAF63-9F7B-F0AD-4FE4-FD101053CE5E}"/>
              </a:ext>
            </a:extLst>
          </p:cNvPr>
          <p:cNvSpPr txBox="1"/>
          <p:nvPr/>
        </p:nvSpPr>
        <p:spPr>
          <a:xfrm>
            <a:off x="3730961" y="350996"/>
            <a:ext cx="473007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4000" dirty="0"/>
              <a:t>Praktijkles IST en WES</a:t>
            </a:r>
          </a:p>
        </p:txBody>
      </p:sp>
      <p:sp>
        <p:nvSpPr>
          <p:cNvPr id="6" name="Tekstvak 5">
            <a:extLst>
              <a:ext uri="{FF2B5EF4-FFF2-40B4-BE49-F238E27FC236}">
                <a16:creationId xmlns:a16="http://schemas.microsoft.com/office/drawing/2014/main" id="{B07617E5-A406-7D00-555B-B1150BF436F6}"/>
              </a:ext>
            </a:extLst>
          </p:cNvPr>
          <p:cNvSpPr txBox="1"/>
          <p:nvPr/>
        </p:nvSpPr>
        <p:spPr>
          <a:xfrm>
            <a:off x="1248327" y="2253853"/>
            <a:ext cx="9695346" cy="39703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b="1" dirty="0"/>
              <a:t>P2-K1-W3 Begeleidt de werkzaamheden</a:t>
            </a:r>
            <a:endParaRPr lang="nl-NL" dirty="0"/>
          </a:p>
          <a:p>
            <a:pPr lvl="0"/>
            <a:r>
              <a:rPr lang="nl-NL" dirty="0"/>
              <a:t>Je overlegt met de leidinggevende over de planning en eventuele aanpassingen daarop.</a:t>
            </a:r>
          </a:p>
          <a:p>
            <a:pPr lvl="0"/>
            <a:r>
              <a:rPr lang="nl-NL" dirty="0"/>
              <a:t>Je organiseert de juiste mensen en middelen die nodig zijn voor de werkzaamheden op de juiste plek.</a:t>
            </a:r>
          </a:p>
          <a:p>
            <a:pPr lvl="0"/>
            <a:r>
              <a:rPr lang="nl-NL" dirty="0"/>
              <a:t>Je geeft duidelijke instructies en aanwijzingen.</a:t>
            </a:r>
          </a:p>
          <a:p>
            <a:pPr lvl="0"/>
            <a:r>
              <a:rPr lang="nl-NL" dirty="0"/>
              <a:t>Je controleert het functioneren van de medewerkers.</a:t>
            </a:r>
          </a:p>
          <a:p>
            <a:pPr lvl="0"/>
            <a:r>
              <a:rPr lang="nl-NL" dirty="0"/>
              <a:t>Je motiveert medewerkers met enthousiasme en een positieve instelling.</a:t>
            </a:r>
          </a:p>
          <a:p>
            <a:pPr lvl="0"/>
            <a:r>
              <a:rPr lang="nl-NL" dirty="0"/>
              <a:t>Je draagt kennis en expertise op duidelijke wijze over.</a:t>
            </a:r>
          </a:p>
          <a:p>
            <a:pPr lvl="0"/>
            <a:r>
              <a:rPr lang="nl-NL" dirty="0"/>
              <a:t>Je kan activiteitenplanningen maken.</a:t>
            </a:r>
          </a:p>
          <a:p>
            <a:pPr lvl="0"/>
            <a:r>
              <a:rPr lang="nl-NL" dirty="0"/>
              <a:t>Je pikt signalen op van klanten over de behoefte en verwachtingen over het assortiment.</a:t>
            </a:r>
          </a:p>
          <a:p>
            <a:pPr lvl="0"/>
            <a:r>
              <a:rPr lang="nl-NL" dirty="0"/>
              <a:t>Je zorgt voor de registratie van de voorraad en binnengekomen producten.</a:t>
            </a:r>
          </a:p>
          <a:p>
            <a:pPr lvl="0"/>
            <a:r>
              <a:rPr lang="nl-NL" dirty="0"/>
              <a:t>Je toont inzicht in de kwaliteit van de producten.</a:t>
            </a:r>
          </a:p>
          <a:p>
            <a:pPr lvl="0"/>
            <a:r>
              <a:rPr lang="nl-NL" dirty="0"/>
              <a:t>Je hebt kennis van producten en assortiment(naam en kenmerken van de producten)</a:t>
            </a:r>
          </a:p>
          <a:p>
            <a:r>
              <a:rPr lang="nl-NL" dirty="0"/>
              <a:t> </a:t>
            </a:r>
          </a:p>
          <a:p>
            <a:endParaRPr lang="nl-NL" dirty="0"/>
          </a:p>
        </p:txBody>
      </p:sp>
      <p:sp>
        <p:nvSpPr>
          <p:cNvPr id="7" name="Tekstvak 6">
            <a:extLst>
              <a:ext uri="{FF2B5EF4-FFF2-40B4-BE49-F238E27FC236}">
                <a16:creationId xmlns:a16="http://schemas.microsoft.com/office/drawing/2014/main" id="{4FB77F12-FD7E-F9FC-64A5-850E1F4E1CF9}"/>
              </a:ext>
            </a:extLst>
          </p:cNvPr>
          <p:cNvSpPr txBox="1"/>
          <p:nvPr/>
        </p:nvSpPr>
        <p:spPr>
          <a:xfrm>
            <a:off x="1248327" y="1333202"/>
            <a:ext cx="1063951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Studenten </a:t>
            </a:r>
            <a:r>
              <a:rPr lang="nl-NL" dirty="0" err="1"/>
              <a:t>niv</a:t>
            </a:r>
            <a:r>
              <a:rPr lang="nl-NL" dirty="0"/>
              <a:t>. 4 gaan tijdens de praktijkles oefenen in het begeleiden van werkzaamheden aan studenten niv.3.</a:t>
            </a:r>
          </a:p>
          <a:p>
            <a:r>
              <a:rPr lang="nl-NL" dirty="0"/>
              <a:t>Je let op onderstaande werkprocessen.</a:t>
            </a:r>
          </a:p>
        </p:txBody>
      </p:sp>
    </p:spTree>
    <p:extLst>
      <p:ext uri="{BB962C8B-B14F-4D97-AF65-F5344CB8AC3E}">
        <p14:creationId xmlns:p14="http://schemas.microsoft.com/office/powerpoint/2010/main" val="126350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>
            <a:extLst>
              <a:ext uri="{FF2B5EF4-FFF2-40B4-BE49-F238E27FC236}">
                <a16:creationId xmlns:a16="http://schemas.microsoft.com/office/drawing/2014/main" id="{4DA72E75-0C12-9DBA-0A17-CA54069D98A5}"/>
              </a:ext>
            </a:extLst>
          </p:cNvPr>
          <p:cNvSpPr txBox="1"/>
          <p:nvPr/>
        </p:nvSpPr>
        <p:spPr>
          <a:xfrm>
            <a:off x="987552" y="3673639"/>
            <a:ext cx="6377836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Aan het einde van de les vraag je de feedback van je tafelgenoten.</a:t>
            </a:r>
          </a:p>
          <a:p>
            <a:endParaRPr lang="nl-NL" dirty="0"/>
          </a:p>
          <a:p>
            <a:r>
              <a:rPr lang="nl-NL" dirty="0"/>
              <a:t>Wat ging er goed</a:t>
            </a:r>
          </a:p>
          <a:p>
            <a:r>
              <a:rPr lang="nl-NL" dirty="0"/>
              <a:t>Wat ging er niet zo goed of kan beter</a:t>
            </a:r>
          </a:p>
          <a:p>
            <a:r>
              <a:rPr lang="nl-NL" dirty="0"/>
              <a:t>Wat vond je moeilijk</a:t>
            </a:r>
          </a:p>
          <a:p>
            <a:r>
              <a:rPr lang="nl-NL" dirty="0"/>
              <a:t>Wat doe je komende les anders</a:t>
            </a:r>
          </a:p>
          <a:p>
            <a:endParaRPr lang="nl-NL" dirty="0"/>
          </a:p>
          <a:p>
            <a:r>
              <a:rPr lang="nl-NL" dirty="0"/>
              <a:t>Dit verwerk je in je logboek.</a:t>
            </a:r>
          </a:p>
        </p:txBody>
      </p:sp>
      <p:sp>
        <p:nvSpPr>
          <p:cNvPr id="4" name="Tekstvak 3">
            <a:extLst>
              <a:ext uri="{FF2B5EF4-FFF2-40B4-BE49-F238E27FC236}">
                <a16:creationId xmlns:a16="http://schemas.microsoft.com/office/drawing/2014/main" id="{D2D1BC3A-0FFF-F8BD-CCA4-7BD8BF03CBF8}"/>
              </a:ext>
            </a:extLst>
          </p:cNvPr>
          <p:cNvSpPr txBox="1"/>
          <p:nvPr/>
        </p:nvSpPr>
        <p:spPr>
          <a:xfrm>
            <a:off x="987552" y="859536"/>
            <a:ext cx="85116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Na de klassikale instructie van de opdracht herhaal je de instructie voor je tafelgenoten</a:t>
            </a:r>
          </a:p>
        </p:txBody>
      </p:sp>
      <p:sp>
        <p:nvSpPr>
          <p:cNvPr id="5" name="Tekstvak 4">
            <a:extLst>
              <a:ext uri="{FF2B5EF4-FFF2-40B4-BE49-F238E27FC236}">
                <a16:creationId xmlns:a16="http://schemas.microsoft.com/office/drawing/2014/main" id="{AA6C28D0-353A-C09E-0CEF-DC9AAE223C44}"/>
              </a:ext>
            </a:extLst>
          </p:cNvPr>
          <p:cNvSpPr txBox="1"/>
          <p:nvPr/>
        </p:nvSpPr>
        <p:spPr>
          <a:xfrm>
            <a:off x="987552" y="1430036"/>
            <a:ext cx="8148577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nl-NL" dirty="0"/>
              <a:t>Je controleert het functioneren van de medewerkers.</a:t>
            </a:r>
          </a:p>
          <a:p>
            <a:pPr lvl="0"/>
            <a:r>
              <a:rPr lang="nl-NL" dirty="0"/>
              <a:t>Je motiveert medewerkers met enthousiasme en een positieve instelling.</a:t>
            </a:r>
          </a:p>
          <a:p>
            <a:pPr lvl="0"/>
            <a:r>
              <a:rPr lang="nl-NL" dirty="0"/>
              <a:t>Je draagt kennis en expertise op duidelijke wijze over.</a:t>
            </a:r>
          </a:p>
          <a:p>
            <a:r>
              <a:rPr lang="nl-NL" dirty="0"/>
              <a:t>Je hebt kennis van producten en assortiment(naam en kenmerken van de producten)</a:t>
            </a:r>
          </a:p>
          <a:p>
            <a:pPr lvl="0"/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625200106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53</TotalTime>
  <Words>511</Words>
  <Application>Microsoft Macintosh PowerPoint</Application>
  <PresentationFormat>Breedbeeld</PresentationFormat>
  <Paragraphs>138</Paragraphs>
  <Slides>8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Kantoorthema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Inge van Steen</dc:creator>
  <cp:lastModifiedBy>Inge van Steen</cp:lastModifiedBy>
  <cp:revision>1</cp:revision>
  <dcterms:created xsi:type="dcterms:W3CDTF">2022-09-20T07:16:23Z</dcterms:created>
  <dcterms:modified xsi:type="dcterms:W3CDTF">2022-09-20T08:09:45Z</dcterms:modified>
</cp:coreProperties>
</file>